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68" r:id="rId4"/>
    <p:sldId id="258" r:id="rId5"/>
    <p:sldId id="259" r:id="rId6"/>
    <p:sldId id="261" r:id="rId7"/>
    <p:sldId id="262" r:id="rId8"/>
    <p:sldId id="263" r:id="rId9"/>
    <p:sldId id="265" r:id="rId10"/>
    <p:sldId id="267" r:id="rId11"/>
    <p:sldId id="264"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13"/>
    <p:restoredTop sz="95801"/>
  </p:normalViewPr>
  <p:slideViewPr>
    <p:cSldViewPr snapToGrid="0" snapToObjects="1">
      <p:cViewPr varScale="1">
        <p:scale>
          <a:sx n="108" d="100"/>
          <a:sy n="108" d="100"/>
        </p:scale>
        <p:origin x="200"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DE63C-84F2-B346-82CA-ADDD60912CDA}" type="datetimeFigureOut">
              <a:rPr lang="en-VN" smtClean="0"/>
              <a:t>30/01/2021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4D3E3-A858-924C-87A4-17C0AAB8F8BB}" type="slidenum">
              <a:rPr lang="en-VN" smtClean="0"/>
              <a:t>‹#›</a:t>
            </a:fld>
            <a:endParaRPr lang="en-VN"/>
          </a:p>
        </p:txBody>
      </p:sp>
    </p:spTree>
    <p:extLst>
      <p:ext uri="{BB962C8B-B14F-4D97-AF65-F5344CB8AC3E}">
        <p14:creationId xmlns:p14="http://schemas.microsoft.com/office/powerpoint/2010/main" val="358499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39E561-56F0-574F-A261-34C64FD96AFC}"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50568F-6556-1647-89E5-259E0FD4CB4D}" type="datetime1">
              <a:rPr lang="en-US" smtClean="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BB861D5-1BCF-B249-9A14-86D51A1C1F19}"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DF57525-67CB-3347-9DB5-E7306534A543}" type="datetime1">
              <a:rPr lang="en-US" smtClean="0"/>
              <a:t>1/30/21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179C9-A463-434E-804F-2BED5F491355}"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B83CA0-14AC-1B4E-AC6F-848BD3D0E713}"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9EA99-CDFC-CD46-90CF-E5A729E82497}"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CB212-A570-3042-B486-2F2C576E74FE}" type="datetime1">
              <a:rPr lang="en-US" smtClean="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3BEEE2-3ED2-C046-B385-55D8BFF279B6}" type="datetime1">
              <a:rPr lang="en-US" smtClean="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C76608-C1F5-6E47-AAA4-41B719CC033C}" type="datetime1">
              <a:rPr lang="en-US" smtClean="0"/>
              <a:t>1/30/21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1FF2A-F103-AA4E-B189-26FAA9761760}" type="datetime1">
              <a:rPr lang="en-US" smtClean="0"/>
              <a:t>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143CA-A090-2340-A6E0-36B56A4269A3}" type="datetime1">
              <a:rPr lang="en-US" smtClean="0"/>
              <a:t>1/30/21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3CFA01-8414-FC49-B724-A717E99A0F85}" type="datetime1">
              <a:rPr lang="en-US" smtClean="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FB6B73B-8836-7643-98B7-1349E9CEB974}" type="datetime1">
              <a:rPr lang="en-US" smtClean="0"/>
              <a:t>1/30/21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61E4457-A345-AE48-8CB5-EB463668CC26}" type="datetime1">
              <a:rPr lang="en-US" smtClean="0"/>
              <a:t>1/30/21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F69D-3739-6243-B06E-B840C301D9E7}"/>
              </a:ext>
            </a:extLst>
          </p:cNvPr>
          <p:cNvSpPr>
            <a:spLocks noGrp="1"/>
          </p:cNvSpPr>
          <p:nvPr>
            <p:ph type="ctrTitle"/>
          </p:nvPr>
        </p:nvSpPr>
        <p:spPr>
          <a:xfrm>
            <a:off x="810001" y="3531737"/>
            <a:ext cx="10572000" cy="888461"/>
          </a:xfrm>
        </p:spPr>
        <p:txBody>
          <a:bodyPr/>
          <a:lstStyle/>
          <a:p>
            <a:r>
              <a:rPr lang="en-VN" dirty="0"/>
              <a:t>ARTIFICIAL INTELLIGENCE</a:t>
            </a:r>
          </a:p>
        </p:txBody>
      </p:sp>
      <p:sp>
        <p:nvSpPr>
          <p:cNvPr id="3" name="Subtitle 2">
            <a:extLst>
              <a:ext uri="{FF2B5EF4-FFF2-40B4-BE49-F238E27FC236}">
                <a16:creationId xmlns:a16="http://schemas.microsoft.com/office/drawing/2014/main" id="{DB03B276-2322-7C46-AFC8-901F0FB59A57}"/>
              </a:ext>
            </a:extLst>
          </p:cNvPr>
          <p:cNvSpPr>
            <a:spLocks noGrp="1"/>
          </p:cNvSpPr>
          <p:nvPr>
            <p:ph type="subTitle" idx="1"/>
          </p:nvPr>
        </p:nvSpPr>
        <p:spPr>
          <a:xfrm>
            <a:off x="810001" y="5280846"/>
            <a:ext cx="4294434" cy="1420895"/>
          </a:xfrm>
        </p:spPr>
        <p:txBody>
          <a:bodyPr>
            <a:normAutofit/>
          </a:bodyPr>
          <a:lstStyle/>
          <a:p>
            <a:pPr marL="342900" indent="-342900">
              <a:buFont typeface="+mj-lt"/>
              <a:buAutoNum type="arabicPeriod"/>
            </a:pPr>
            <a:r>
              <a:rPr lang="en-VN" dirty="0"/>
              <a:t>Introduction</a:t>
            </a:r>
          </a:p>
          <a:p>
            <a:pPr marL="342900" indent="-342900">
              <a:buFont typeface="+mj-lt"/>
              <a:buAutoNum type="arabicPeriod"/>
            </a:pPr>
            <a:r>
              <a:rPr lang="en-VN" dirty="0"/>
              <a:t>AI Timeline</a:t>
            </a:r>
          </a:p>
          <a:p>
            <a:pPr marL="342900" indent="-342900">
              <a:buFont typeface="+mj-lt"/>
              <a:buAutoNum type="arabicPeriod"/>
            </a:pPr>
            <a:r>
              <a:rPr lang="en-VN" dirty="0"/>
              <a:t>Advantages and disadvantages</a:t>
            </a:r>
          </a:p>
        </p:txBody>
      </p:sp>
      <p:sp>
        <p:nvSpPr>
          <p:cNvPr id="4" name="Subtitle 2">
            <a:extLst>
              <a:ext uri="{FF2B5EF4-FFF2-40B4-BE49-F238E27FC236}">
                <a16:creationId xmlns:a16="http://schemas.microsoft.com/office/drawing/2014/main" id="{44A87DD8-920F-2D40-81C9-35C36C411A61}"/>
              </a:ext>
            </a:extLst>
          </p:cNvPr>
          <p:cNvSpPr txBox="1">
            <a:spLocks/>
          </p:cNvSpPr>
          <p:nvPr/>
        </p:nvSpPr>
        <p:spPr>
          <a:xfrm>
            <a:off x="5951089" y="5280845"/>
            <a:ext cx="4294434" cy="888461"/>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marL="342900" indent="-342900">
              <a:buFont typeface="+mj-lt"/>
              <a:buAutoNum type="arabicPeriod" startAt="4"/>
            </a:pPr>
            <a:r>
              <a:rPr lang="en-VN" dirty="0"/>
              <a:t>Application of AI</a:t>
            </a:r>
          </a:p>
          <a:p>
            <a:pPr marL="342900" indent="-342900">
              <a:buFont typeface="+mj-lt"/>
              <a:buAutoNum type="arabicPeriod" startAt="4"/>
            </a:pPr>
            <a:r>
              <a:rPr lang="en-VN" dirty="0"/>
              <a:t>Conclusion</a:t>
            </a:r>
          </a:p>
        </p:txBody>
      </p:sp>
      <p:sp>
        <p:nvSpPr>
          <p:cNvPr id="5" name="Title 1">
            <a:extLst>
              <a:ext uri="{FF2B5EF4-FFF2-40B4-BE49-F238E27FC236}">
                <a16:creationId xmlns:a16="http://schemas.microsoft.com/office/drawing/2014/main" id="{ECFFC6AD-D529-194B-88DD-D5CA986AFD05}"/>
              </a:ext>
            </a:extLst>
          </p:cNvPr>
          <p:cNvSpPr txBox="1">
            <a:spLocks/>
          </p:cNvSpPr>
          <p:nvPr/>
        </p:nvSpPr>
        <p:spPr>
          <a:xfrm>
            <a:off x="914172" y="3250987"/>
            <a:ext cx="5286000" cy="356026"/>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VN" sz="2000" dirty="0"/>
              <a:t>TRAN THANH DUONG – NGUYEN TAN LOC</a:t>
            </a:r>
          </a:p>
        </p:txBody>
      </p:sp>
      <p:sp>
        <p:nvSpPr>
          <p:cNvPr id="6" name="Slide Number Placeholder 5">
            <a:extLst>
              <a:ext uri="{FF2B5EF4-FFF2-40B4-BE49-F238E27FC236}">
                <a16:creationId xmlns:a16="http://schemas.microsoft.com/office/drawing/2014/main" id="{2587E9C2-E54A-4649-B837-89BAB42C59EC}"/>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Title 1">
            <a:extLst>
              <a:ext uri="{FF2B5EF4-FFF2-40B4-BE49-F238E27FC236}">
                <a16:creationId xmlns:a16="http://schemas.microsoft.com/office/drawing/2014/main" id="{C29720CF-DF64-164E-A846-FB31ACDA7032}"/>
              </a:ext>
            </a:extLst>
          </p:cNvPr>
          <p:cNvSpPr txBox="1">
            <a:spLocks/>
          </p:cNvSpPr>
          <p:nvPr/>
        </p:nvSpPr>
        <p:spPr>
          <a:xfrm>
            <a:off x="6905173" y="3250361"/>
            <a:ext cx="2169695" cy="356026"/>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VN" sz="2000" dirty="0"/>
              <a:t>SUBJECT: CSI104</a:t>
            </a:r>
          </a:p>
        </p:txBody>
      </p:sp>
    </p:spTree>
    <p:extLst>
      <p:ext uri="{BB962C8B-B14F-4D97-AF65-F5344CB8AC3E}">
        <p14:creationId xmlns:p14="http://schemas.microsoft.com/office/powerpoint/2010/main" val="418428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84C5C-E14C-754A-ADDE-C5FFC841A0A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026" name="Picture 2">
            <a:extLst>
              <a:ext uri="{FF2B5EF4-FFF2-40B4-BE49-F238E27FC236}">
                <a16:creationId xmlns:a16="http://schemas.microsoft.com/office/drawing/2014/main" id="{BA0CCB98-1201-A542-B611-613053EB8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956" y="1704108"/>
            <a:ext cx="1793175" cy="1793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EFD702-671B-F445-99E7-935598662A70}"/>
              </a:ext>
            </a:extLst>
          </p:cNvPr>
          <p:cNvSpPr txBox="1"/>
          <p:nvPr/>
        </p:nvSpPr>
        <p:spPr>
          <a:xfrm>
            <a:off x="1350085" y="3550722"/>
            <a:ext cx="1386918" cy="523220"/>
          </a:xfrm>
          <a:prstGeom prst="rect">
            <a:avLst/>
          </a:prstGeom>
          <a:noFill/>
        </p:spPr>
        <p:txBody>
          <a:bodyPr wrap="none" rtlCol="0">
            <a:spAutoFit/>
          </a:bodyPr>
          <a:lstStyle/>
          <a:p>
            <a:r>
              <a:rPr lang="en-VN" sz="2800" b="1" dirty="0"/>
              <a:t>Python</a:t>
            </a:r>
          </a:p>
        </p:txBody>
      </p:sp>
      <p:sp>
        <p:nvSpPr>
          <p:cNvPr id="6" name="TextBox 5">
            <a:extLst>
              <a:ext uri="{FF2B5EF4-FFF2-40B4-BE49-F238E27FC236}">
                <a16:creationId xmlns:a16="http://schemas.microsoft.com/office/drawing/2014/main" id="{BAF75CC0-9DDA-F747-A318-93E507FD5E71}"/>
              </a:ext>
            </a:extLst>
          </p:cNvPr>
          <p:cNvSpPr txBox="1"/>
          <p:nvPr/>
        </p:nvSpPr>
        <p:spPr>
          <a:xfrm>
            <a:off x="401010" y="4127381"/>
            <a:ext cx="3285066" cy="1200329"/>
          </a:xfrm>
          <a:prstGeom prst="rect">
            <a:avLst/>
          </a:prstGeom>
          <a:noFill/>
        </p:spPr>
        <p:txBody>
          <a:bodyPr wrap="square" rtlCol="0">
            <a:spAutoFit/>
          </a:bodyPr>
          <a:lstStyle/>
          <a:p>
            <a:pPr algn="ctr"/>
            <a:r>
              <a:rPr lang="en-VN" sz="2400" i="1" dirty="0"/>
              <a:t>Most-used programming language in A.I.</a:t>
            </a:r>
          </a:p>
        </p:txBody>
      </p:sp>
      <p:pic>
        <p:nvPicPr>
          <p:cNvPr id="7" name="Picture 2">
            <a:extLst>
              <a:ext uri="{FF2B5EF4-FFF2-40B4-BE49-F238E27FC236}">
                <a16:creationId xmlns:a16="http://schemas.microsoft.com/office/drawing/2014/main" id="{4F9E0B3C-C748-4E4A-B030-D4CC8C3E26DC}"/>
              </a:ext>
            </a:extLst>
          </p:cNvPr>
          <p:cNvPicPr>
            <a:picLocks noChangeAspect="1" noChangeArrowheads="1"/>
          </p:cNvPicPr>
          <p:nvPr/>
        </p:nvPicPr>
        <p:blipFill>
          <a:blip r:embed="rId3"/>
          <a:srcRect/>
          <a:stretch/>
        </p:blipFill>
        <p:spPr bwMode="auto">
          <a:xfrm>
            <a:off x="5256760" y="1704108"/>
            <a:ext cx="1678478" cy="179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CCA772-6CB3-A54E-942B-9858FE073BB4}"/>
              </a:ext>
            </a:extLst>
          </p:cNvPr>
          <p:cNvSpPr txBox="1"/>
          <p:nvPr/>
        </p:nvSpPr>
        <p:spPr>
          <a:xfrm>
            <a:off x="5102778" y="3550722"/>
            <a:ext cx="1986441" cy="523220"/>
          </a:xfrm>
          <a:prstGeom prst="rect">
            <a:avLst/>
          </a:prstGeom>
          <a:noFill/>
        </p:spPr>
        <p:txBody>
          <a:bodyPr wrap="none" rtlCol="0">
            <a:spAutoFit/>
          </a:bodyPr>
          <a:lstStyle/>
          <a:p>
            <a:r>
              <a:rPr lang="en-VN" sz="2800" b="1" dirty="0"/>
              <a:t>Tensorflow</a:t>
            </a:r>
          </a:p>
        </p:txBody>
      </p:sp>
      <p:sp>
        <p:nvSpPr>
          <p:cNvPr id="9" name="TextBox 8">
            <a:extLst>
              <a:ext uri="{FF2B5EF4-FFF2-40B4-BE49-F238E27FC236}">
                <a16:creationId xmlns:a16="http://schemas.microsoft.com/office/drawing/2014/main" id="{D4100A45-C762-2949-947E-BC2A642E08F4}"/>
              </a:ext>
            </a:extLst>
          </p:cNvPr>
          <p:cNvSpPr txBox="1"/>
          <p:nvPr/>
        </p:nvSpPr>
        <p:spPr>
          <a:xfrm>
            <a:off x="4326466" y="4127381"/>
            <a:ext cx="3539064" cy="1200329"/>
          </a:xfrm>
          <a:prstGeom prst="rect">
            <a:avLst/>
          </a:prstGeom>
          <a:noFill/>
        </p:spPr>
        <p:txBody>
          <a:bodyPr wrap="square" rtlCol="0">
            <a:spAutoFit/>
          </a:bodyPr>
          <a:lstStyle/>
          <a:p>
            <a:pPr algn="ctr"/>
            <a:r>
              <a:rPr lang="en-US" sz="2400" i="1" dirty="0"/>
              <a:t>A free and open-source software library for machine learning.</a:t>
            </a:r>
            <a:endParaRPr lang="en-VN" sz="2400" i="1" dirty="0"/>
          </a:p>
        </p:txBody>
      </p:sp>
      <p:pic>
        <p:nvPicPr>
          <p:cNvPr id="10" name="Picture 2">
            <a:extLst>
              <a:ext uri="{FF2B5EF4-FFF2-40B4-BE49-F238E27FC236}">
                <a16:creationId xmlns:a16="http://schemas.microsoft.com/office/drawing/2014/main" id="{BEBF9FB1-EC16-C646-9503-34465239E3D8}"/>
              </a:ext>
            </a:extLst>
          </p:cNvPr>
          <p:cNvPicPr>
            <a:picLocks noChangeAspect="1" noChangeArrowheads="1"/>
          </p:cNvPicPr>
          <p:nvPr/>
        </p:nvPicPr>
        <p:blipFill rotWithShape="1">
          <a:blip r:embed="rId4"/>
          <a:srcRect b="23314"/>
          <a:stretch/>
        </p:blipFill>
        <p:spPr bwMode="auto">
          <a:xfrm>
            <a:off x="9251867" y="1852944"/>
            <a:ext cx="1723380" cy="16277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0535542-C460-CC45-B61D-2518F3DB8183}"/>
              </a:ext>
            </a:extLst>
          </p:cNvPr>
          <p:cNvSpPr txBox="1"/>
          <p:nvPr/>
        </p:nvSpPr>
        <p:spPr>
          <a:xfrm>
            <a:off x="9295761" y="3604161"/>
            <a:ext cx="1699504" cy="523220"/>
          </a:xfrm>
          <a:prstGeom prst="rect">
            <a:avLst/>
          </a:prstGeom>
          <a:noFill/>
        </p:spPr>
        <p:txBody>
          <a:bodyPr wrap="none" rtlCol="0">
            <a:spAutoFit/>
          </a:bodyPr>
          <a:lstStyle/>
          <a:p>
            <a:r>
              <a:rPr lang="en-VN" sz="2800" b="1" dirty="0"/>
              <a:t>OpenCV</a:t>
            </a:r>
          </a:p>
        </p:txBody>
      </p:sp>
      <p:sp>
        <p:nvSpPr>
          <p:cNvPr id="12" name="TextBox 11">
            <a:extLst>
              <a:ext uri="{FF2B5EF4-FFF2-40B4-BE49-F238E27FC236}">
                <a16:creationId xmlns:a16="http://schemas.microsoft.com/office/drawing/2014/main" id="{B128610A-6395-DA45-ACDC-8218EA60C44C}"/>
              </a:ext>
            </a:extLst>
          </p:cNvPr>
          <p:cNvSpPr txBox="1"/>
          <p:nvPr/>
        </p:nvSpPr>
        <p:spPr>
          <a:xfrm>
            <a:off x="8258134" y="4127381"/>
            <a:ext cx="3710846" cy="1569660"/>
          </a:xfrm>
          <a:prstGeom prst="rect">
            <a:avLst/>
          </a:prstGeom>
          <a:noFill/>
        </p:spPr>
        <p:txBody>
          <a:bodyPr wrap="square" rtlCol="0">
            <a:spAutoFit/>
          </a:bodyPr>
          <a:lstStyle/>
          <a:p>
            <a:pPr algn="ctr"/>
            <a:r>
              <a:rPr lang="en-US" sz="2400" i="1" dirty="0"/>
              <a:t>A library of programming functions mainly aimed at real-time computer vision.</a:t>
            </a:r>
            <a:endParaRPr lang="en-VN" sz="2400" i="1" dirty="0"/>
          </a:p>
        </p:txBody>
      </p:sp>
    </p:spTree>
    <p:extLst>
      <p:ext uri="{BB962C8B-B14F-4D97-AF65-F5344CB8AC3E}">
        <p14:creationId xmlns:p14="http://schemas.microsoft.com/office/powerpoint/2010/main" val="3375127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EA2D-A7AB-514E-B304-31B44B135AD6}"/>
              </a:ext>
            </a:extLst>
          </p:cNvPr>
          <p:cNvSpPr>
            <a:spLocks noGrp="1"/>
          </p:cNvSpPr>
          <p:nvPr>
            <p:ph type="title"/>
          </p:nvPr>
        </p:nvSpPr>
        <p:spPr/>
        <p:txBody>
          <a:bodyPr/>
          <a:lstStyle/>
          <a:p>
            <a:r>
              <a:rPr lang="en-VN" dirty="0"/>
              <a:t>CONCLUSION</a:t>
            </a:r>
          </a:p>
        </p:txBody>
      </p:sp>
      <p:sp>
        <p:nvSpPr>
          <p:cNvPr id="3" name="Content Placeholder 2">
            <a:extLst>
              <a:ext uri="{FF2B5EF4-FFF2-40B4-BE49-F238E27FC236}">
                <a16:creationId xmlns:a16="http://schemas.microsoft.com/office/drawing/2014/main" id="{599849F6-9830-144C-8C92-F652BF9831E1}"/>
              </a:ext>
            </a:extLst>
          </p:cNvPr>
          <p:cNvSpPr>
            <a:spLocks noGrp="1"/>
          </p:cNvSpPr>
          <p:nvPr>
            <p:ph idx="1"/>
          </p:nvPr>
        </p:nvSpPr>
        <p:spPr>
          <a:xfrm>
            <a:off x="818712" y="1759352"/>
            <a:ext cx="10554574" cy="4328931"/>
          </a:xfrm>
        </p:spPr>
        <p:txBody>
          <a:bodyPr>
            <a:normAutofit/>
          </a:bodyPr>
          <a:lstStyle/>
          <a:p>
            <a:r>
              <a:rPr lang="en-US" sz="2000" dirty="0"/>
              <a:t>Discussed in brief about Artificial Intelligence. </a:t>
            </a:r>
          </a:p>
          <a:p>
            <a:r>
              <a:rPr lang="en-US" sz="2000" dirty="0"/>
              <a:t>Discussed some of its principles, its applications, its advantages and disadvantages. </a:t>
            </a:r>
          </a:p>
          <a:p>
            <a:r>
              <a:rPr lang="en-US" sz="2000" dirty="0"/>
              <a:t>The ultimate goal of working on Al is to solve plenty of the problems or to achieve the tasks which we humans directly can't accomplish. </a:t>
            </a:r>
          </a:p>
          <a:p>
            <a:r>
              <a:rPr lang="en-US" sz="2000" dirty="0"/>
              <a:t>It is for sure that development in this field of computer science will change the complete scenario of the world. Now it is the responsibility of creamy layer of engineers to develop this field.</a:t>
            </a:r>
            <a:endParaRPr lang="en-VN" sz="2000" dirty="0"/>
          </a:p>
        </p:txBody>
      </p:sp>
      <p:sp>
        <p:nvSpPr>
          <p:cNvPr id="4" name="Slide Number Placeholder 3">
            <a:extLst>
              <a:ext uri="{FF2B5EF4-FFF2-40B4-BE49-F238E27FC236}">
                <a16:creationId xmlns:a16="http://schemas.microsoft.com/office/drawing/2014/main" id="{8E55F2E5-D192-9B4F-826B-AB6B6591A48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1427365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0127-6B7C-A040-9A35-6F55CA70BF6F}"/>
              </a:ext>
            </a:extLst>
          </p:cNvPr>
          <p:cNvSpPr txBox="1">
            <a:spLocks/>
          </p:cNvSpPr>
          <p:nvPr/>
        </p:nvSpPr>
        <p:spPr>
          <a:xfrm>
            <a:off x="840979" y="2404550"/>
            <a:ext cx="10510041" cy="204890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VN" sz="6600" dirty="0">
                <a:gradFill>
                  <a:gsLst>
                    <a:gs pos="0">
                      <a:srgbClr val="00B0F0"/>
                    </a:gs>
                    <a:gs pos="100000">
                      <a:srgbClr val="0070C0"/>
                    </a:gs>
                  </a:gsLst>
                  <a:lin ang="5400000" scaled="1"/>
                </a:gradFill>
              </a:rPr>
              <a:t>THANKS FOR </a:t>
            </a:r>
          </a:p>
          <a:p>
            <a:pPr algn="ctr"/>
            <a:r>
              <a:rPr lang="en-VN" sz="6600" dirty="0">
                <a:gradFill>
                  <a:gsLst>
                    <a:gs pos="0">
                      <a:srgbClr val="00B0F0"/>
                    </a:gs>
                    <a:gs pos="100000">
                      <a:srgbClr val="0070C0"/>
                    </a:gs>
                  </a:gsLst>
                  <a:lin ang="5400000" scaled="1"/>
                </a:gradFill>
              </a:rPr>
              <a:t>YOUR ATTENTION</a:t>
            </a:r>
            <a:endParaRPr lang="en-VN" sz="6600" dirty="0">
              <a:ln w="10160">
                <a:solidFill>
                  <a:schemeClr val="accent5"/>
                </a:solidFill>
                <a:prstDash val="solid"/>
              </a:ln>
              <a:gradFill>
                <a:gsLst>
                  <a:gs pos="0">
                    <a:srgbClr val="00B0F0"/>
                  </a:gs>
                  <a:gs pos="100000">
                    <a:srgbClr val="0070C0"/>
                  </a:gs>
                </a:gsLst>
                <a:lin ang="5400000" scaled="1"/>
              </a:gradFill>
              <a:effectLst>
                <a:outerShdw blurRad="38100" dist="22860" dir="5400000" algn="tl" rotWithShape="0">
                  <a:srgbClr val="000000">
                    <a:alpha val="30000"/>
                  </a:srgbClr>
                </a:outerShdw>
              </a:effectLst>
            </a:endParaRPr>
          </a:p>
        </p:txBody>
      </p:sp>
      <p:sp>
        <p:nvSpPr>
          <p:cNvPr id="3" name="Slide Number Placeholder 2">
            <a:extLst>
              <a:ext uri="{FF2B5EF4-FFF2-40B4-BE49-F238E27FC236}">
                <a16:creationId xmlns:a16="http://schemas.microsoft.com/office/drawing/2014/main" id="{BB2CA644-3C49-1C48-857F-C36904590FB6}"/>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8383865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9951-BDBA-EC40-8741-D37B8BB9A229}"/>
              </a:ext>
            </a:extLst>
          </p:cNvPr>
          <p:cNvSpPr>
            <a:spLocks noGrp="1"/>
          </p:cNvSpPr>
          <p:nvPr>
            <p:ph type="title"/>
          </p:nvPr>
        </p:nvSpPr>
        <p:spPr/>
        <p:txBody>
          <a:bodyPr/>
          <a:lstStyle/>
          <a:p>
            <a:r>
              <a:rPr lang="en-VN" dirty="0"/>
              <a:t>INTRODUCTION</a:t>
            </a:r>
          </a:p>
        </p:txBody>
      </p:sp>
      <p:pic>
        <p:nvPicPr>
          <p:cNvPr id="1026" name="Picture 2" descr="Artificial Intelligence in Practice | Blog by WeblineGlobal">
            <a:extLst>
              <a:ext uri="{FF2B5EF4-FFF2-40B4-BE49-F238E27FC236}">
                <a16:creationId xmlns:a16="http://schemas.microsoft.com/office/drawing/2014/main" id="{710A40C7-58CD-5043-A295-3BC1F4CC3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256" y="3602620"/>
            <a:ext cx="4170744" cy="25014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D240ABC-2769-0A4C-9980-9F43940B5B87}"/>
              </a:ext>
            </a:extLst>
          </p:cNvPr>
          <p:cNvSpPr>
            <a:spLocks noGrp="1"/>
          </p:cNvSpPr>
          <p:nvPr>
            <p:ph idx="1"/>
          </p:nvPr>
        </p:nvSpPr>
        <p:spPr>
          <a:xfrm>
            <a:off x="818712" y="2222287"/>
            <a:ext cx="10554574" cy="4491029"/>
          </a:xfrm>
        </p:spPr>
        <p:txBody>
          <a:bodyPr>
            <a:normAutofit/>
          </a:bodyPr>
          <a:lstStyle/>
          <a:p>
            <a:r>
              <a:rPr lang="en-VN" b="1" dirty="0"/>
              <a:t>Artificial</a:t>
            </a:r>
            <a:r>
              <a:rPr lang="en-VN" dirty="0"/>
              <a:t>: made by people, often as a copy of something natural.</a:t>
            </a:r>
          </a:p>
          <a:p>
            <a:r>
              <a:rPr lang="en-VN" b="1" dirty="0"/>
              <a:t>Intelligence</a:t>
            </a:r>
            <a:r>
              <a:rPr lang="en-VN" dirty="0"/>
              <a:t>: the ability to learn and solve problems.</a:t>
            </a:r>
          </a:p>
          <a:p>
            <a:r>
              <a:rPr lang="en-VN" b="1" dirty="0">
                <a:solidFill>
                  <a:schemeClr val="accent4">
                    <a:lumMod val="60000"/>
                    <a:lumOff val="40000"/>
                  </a:schemeClr>
                </a:solidFill>
              </a:rPr>
              <a:t>Artificial Intelligence</a:t>
            </a:r>
            <a:r>
              <a:rPr lang="en-VN" dirty="0"/>
              <a:t>: is a simulation of human intelligence by machines.</a:t>
            </a:r>
          </a:p>
          <a:p>
            <a:pPr lvl="1">
              <a:buFont typeface="+mj-lt"/>
              <a:buAutoNum type="arabicPeriod"/>
            </a:pPr>
            <a:r>
              <a:rPr lang="en-VN" dirty="0"/>
              <a:t>The ability to solve problems.</a:t>
            </a:r>
          </a:p>
          <a:p>
            <a:pPr lvl="1">
              <a:buFont typeface="+mj-lt"/>
              <a:buAutoNum type="arabicPeriod"/>
            </a:pPr>
            <a:r>
              <a:rPr lang="en-VN" dirty="0"/>
              <a:t>The ability to act rationally.</a:t>
            </a:r>
          </a:p>
          <a:p>
            <a:pPr lvl="1">
              <a:buFont typeface="+mj-lt"/>
              <a:buAutoNum type="arabicPeriod"/>
            </a:pPr>
            <a:r>
              <a:rPr lang="en-VN" dirty="0"/>
              <a:t>The ability to act like humans.</a:t>
            </a:r>
          </a:p>
          <a:p>
            <a:pPr indent="-285750"/>
            <a:r>
              <a:rPr lang="en-VN" dirty="0"/>
              <a:t>The central principles of AI include:</a:t>
            </a:r>
          </a:p>
          <a:p>
            <a:pPr marL="800100" lvl="1">
              <a:buFont typeface="+mj-lt"/>
              <a:buAutoNum type="arabicPeriod"/>
            </a:pPr>
            <a:r>
              <a:rPr lang="en-VN" dirty="0"/>
              <a:t>Reasoning, knowledge, planning, learning and communication.</a:t>
            </a:r>
          </a:p>
          <a:p>
            <a:pPr marL="800100" lvl="1">
              <a:buFont typeface="+mj-lt"/>
              <a:buAutoNum type="arabicPeriod"/>
            </a:pPr>
            <a:r>
              <a:rPr lang="en-VN" dirty="0"/>
              <a:t>Perception and the ability to move and manipulate objects.</a:t>
            </a:r>
          </a:p>
          <a:p>
            <a:pPr marL="800100" lvl="1">
              <a:buFont typeface="+mj-lt"/>
              <a:buAutoNum type="arabicPeriod"/>
            </a:pPr>
            <a:r>
              <a:rPr lang="en-VN" dirty="0"/>
              <a:t>It is the science and engineering of making intelligent machine.</a:t>
            </a:r>
          </a:p>
          <a:p>
            <a:pPr lvl="1">
              <a:buFont typeface="+mj-lt"/>
              <a:buAutoNum type="arabicPeriod"/>
            </a:pPr>
            <a:endParaRPr lang="en-VN" dirty="0"/>
          </a:p>
          <a:p>
            <a:endParaRPr lang="en-VN" dirty="0"/>
          </a:p>
        </p:txBody>
      </p:sp>
      <p:sp>
        <p:nvSpPr>
          <p:cNvPr id="4" name="Slide Number Placeholder 3">
            <a:extLst>
              <a:ext uri="{FF2B5EF4-FFF2-40B4-BE49-F238E27FC236}">
                <a16:creationId xmlns:a16="http://schemas.microsoft.com/office/drawing/2014/main" id="{A1A9A140-FB12-174C-91CC-83562375471A}"/>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76478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fference Between AI, Machine Learning and Deep Learning">
            <a:extLst>
              <a:ext uri="{FF2B5EF4-FFF2-40B4-BE49-F238E27FC236}">
                <a16:creationId xmlns:a16="http://schemas.microsoft.com/office/drawing/2014/main" id="{962B0A15-715E-8C4D-AB33-9EB1D19B4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661"/>
            <a:ext cx="12192000" cy="696041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72EA404-9E1F-3842-9A32-2FD66FEA008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7961915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68AF859-8FE7-1C46-896B-0CF6FB65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B81C9F5-274D-564A-9F36-68111E753A4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51369491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7E2-9C02-1A45-B6EA-1013AE61158B}"/>
              </a:ext>
            </a:extLst>
          </p:cNvPr>
          <p:cNvSpPr>
            <a:spLocks noGrp="1"/>
          </p:cNvSpPr>
          <p:nvPr>
            <p:ph type="title"/>
          </p:nvPr>
        </p:nvSpPr>
        <p:spPr/>
        <p:txBody>
          <a:bodyPr/>
          <a:lstStyle/>
          <a:p>
            <a:r>
              <a:rPr lang="en-VN" dirty="0"/>
              <a:t>ADVANTAGES AND DISADVANTAGES</a:t>
            </a:r>
          </a:p>
        </p:txBody>
      </p:sp>
      <p:sp>
        <p:nvSpPr>
          <p:cNvPr id="5" name="Text Placeholder 4">
            <a:extLst>
              <a:ext uri="{FF2B5EF4-FFF2-40B4-BE49-F238E27FC236}">
                <a16:creationId xmlns:a16="http://schemas.microsoft.com/office/drawing/2014/main" id="{FEEE3E94-F1F0-914B-B24D-47319DC4C982}"/>
              </a:ext>
            </a:extLst>
          </p:cNvPr>
          <p:cNvSpPr>
            <a:spLocks noGrp="1"/>
          </p:cNvSpPr>
          <p:nvPr>
            <p:ph type="body" sz="quarter" idx="3"/>
          </p:nvPr>
        </p:nvSpPr>
        <p:spPr/>
        <p:txBody>
          <a:bodyPr/>
          <a:lstStyle/>
          <a:p>
            <a:r>
              <a:rPr lang="en-VN" dirty="0"/>
              <a:t>DISADVANTAGES</a:t>
            </a:r>
          </a:p>
        </p:txBody>
      </p:sp>
      <p:sp>
        <p:nvSpPr>
          <p:cNvPr id="3" name="Text Placeholder 2">
            <a:extLst>
              <a:ext uri="{FF2B5EF4-FFF2-40B4-BE49-F238E27FC236}">
                <a16:creationId xmlns:a16="http://schemas.microsoft.com/office/drawing/2014/main" id="{BF446BA2-5A58-3948-9788-C350FE4BF164}"/>
              </a:ext>
            </a:extLst>
          </p:cNvPr>
          <p:cNvSpPr>
            <a:spLocks noGrp="1"/>
          </p:cNvSpPr>
          <p:nvPr>
            <p:ph type="body" idx="1"/>
          </p:nvPr>
        </p:nvSpPr>
        <p:spPr/>
        <p:txBody>
          <a:bodyPr/>
          <a:lstStyle/>
          <a:p>
            <a:r>
              <a:rPr lang="en-VN" dirty="0"/>
              <a:t>ADVANTAGES</a:t>
            </a:r>
          </a:p>
        </p:txBody>
      </p:sp>
      <p:sp>
        <p:nvSpPr>
          <p:cNvPr id="4" name="Content Placeholder 3">
            <a:extLst>
              <a:ext uri="{FF2B5EF4-FFF2-40B4-BE49-F238E27FC236}">
                <a16:creationId xmlns:a16="http://schemas.microsoft.com/office/drawing/2014/main" id="{94CFE727-5BC6-184B-8BB9-9BBF43811723}"/>
              </a:ext>
            </a:extLst>
          </p:cNvPr>
          <p:cNvSpPr>
            <a:spLocks noGrp="1"/>
          </p:cNvSpPr>
          <p:nvPr>
            <p:ph sz="half" idx="2"/>
          </p:nvPr>
        </p:nvSpPr>
        <p:spPr/>
        <p:txBody>
          <a:bodyPr/>
          <a:lstStyle/>
          <a:p>
            <a:r>
              <a:rPr lang="en-VN" dirty="0"/>
              <a:t>More powerful computers.</a:t>
            </a:r>
          </a:p>
          <a:p>
            <a:r>
              <a:rPr lang="en-VN" dirty="0"/>
              <a:t>Improved interfaces.</a:t>
            </a:r>
          </a:p>
          <a:p>
            <a:r>
              <a:rPr lang="en-VN" dirty="0"/>
              <a:t>Solving problems with an incredible speed.</a:t>
            </a:r>
          </a:p>
          <a:p>
            <a:r>
              <a:rPr lang="en-VN" dirty="0"/>
              <a:t>Better handling of information.</a:t>
            </a:r>
          </a:p>
          <a:p>
            <a:r>
              <a:rPr lang="en-VN" dirty="0"/>
              <a:t>Conversion information into knowledge.</a:t>
            </a:r>
          </a:p>
        </p:txBody>
      </p:sp>
      <p:sp>
        <p:nvSpPr>
          <p:cNvPr id="6" name="Content Placeholder 5">
            <a:extLst>
              <a:ext uri="{FF2B5EF4-FFF2-40B4-BE49-F238E27FC236}">
                <a16:creationId xmlns:a16="http://schemas.microsoft.com/office/drawing/2014/main" id="{3EB03E7D-F7FD-3C48-99BF-EC267782B3C9}"/>
              </a:ext>
            </a:extLst>
          </p:cNvPr>
          <p:cNvSpPr>
            <a:spLocks noGrp="1"/>
          </p:cNvSpPr>
          <p:nvPr>
            <p:ph sz="quarter" idx="4"/>
          </p:nvPr>
        </p:nvSpPr>
        <p:spPr/>
        <p:txBody>
          <a:bodyPr/>
          <a:lstStyle/>
          <a:p>
            <a:r>
              <a:rPr lang="en-VN" dirty="0"/>
              <a:t>High costs.</a:t>
            </a:r>
          </a:p>
          <a:p>
            <a:r>
              <a:rPr lang="en-VN" dirty="0"/>
              <a:t>Created difficulty with software development.</a:t>
            </a:r>
          </a:p>
          <a:p>
            <a:r>
              <a:rPr lang="en-VN" dirty="0"/>
              <a:t>Few experienced developers.</a:t>
            </a:r>
          </a:p>
          <a:p>
            <a:r>
              <a:rPr lang="en-VN" dirty="0"/>
              <a:t>Something returned results are wrong if the AI is not trained well.</a:t>
            </a:r>
          </a:p>
        </p:txBody>
      </p:sp>
      <p:sp>
        <p:nvSpPr>
          <p:cNvPr id="7" name="Slide Number Placeholder 6">
            <a:extLst>
              <a:ext uri="{FF2B5EF4-FFF2-40B4-BE49-F238E27FC236}">
                <a16:creationId xmlns:a16="http://schemas.microsoft.com/office/drawing/2014/main" id="{3900C0E1-FDDF-C841-AF7F-FCFF90C98CFA}"/>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446089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707D-E75E-684A-BDD1-9C0F451B4FEF}"/>
              </a:ext>
            </a:extLst>
          </p:cNvPr>
          <p:cNvSpPr>
            <a:spLocks noGrp="1"/>
          </p:cNvSpPr>
          <p:nvPr>
            <p:ph type="title"/>
          </p:nvPr>
        </p:nvSpPr>
        <p:spPr/>
        <p:txBody>
          <a:bodyPr/>
          <a:lstStyle/>
          <a:p>
            <a:r>
              <a:rPr lang="en-VN" dirty="0"/>
              <a:t>APPLICATION OF A.I.</a:t>
            </a:r>
          </a:p>
        </p:txBody>
      </p:sp>
      <p:sp>
        <p:nvSpPr>
          <p:cNvPr id="3" name="Content Placeholder 2">
            <a:extLst>
              <a:ext uri="{FF2B5EF4-FFF2-40B4-BE49-F238E27FC236}">
                <a16:creationId xmlns:a16="http://schemas.microsoft.com/office/drawing/2014/main" id="{F93B53BC-49D5-DC44-8466-91CB1A6C9984}"/>
              </a:ext>
            </a:extLst>
          </p:cNvPr>
          <p:cNvSpPr>
            <a:spLocks noGrp="1"/>
          </p:cNvSpPr>
          <p:nvPr>
            <p:ph idx="1"/>
          </p:nvPr>
        </p:nvSpPr>
        <p:spPr>
          <a:xfrm>
            <a:off x="818712" y="2214101"/>
            <a:ext cx="10554574" cy="2612542"/>
          </a:xfrm>
        </p:spPr>
        <p:txBody>
          <a:bodyPr>
            <a:normAutofit/>
          </a:bodyPr>
          <a:lstStyle/>
          <a:p>
            <a:r>
              <a:rPr lang="en-VN" dirty="0"/>
              <a:t>In medicine: A medical clinic uses AI to organize bed schedules, provide medical information, help to find out diseases timely.</a:t>
            </a:r>
          </a:p>
          <a:p>
            <a:r>
              <a:rPr lang="en-US" dirty="0"/>
              <a:t>AI has also application in fields of cardiology (CRG), neurology (MRI), embryology (sonography), complex operations of internal organs, etc.</a:t>
            </a:r>
          </a:p>
          <a:p>
            <a:r>
              <a:rPr lang="en-US" dirty="0"/>
              <a:t>It also has an application in Image guided surgery and image analysis and enhancement.</a:t>
            </a:r>
          </a:p>
          <a:p>
            <a:pPr marL="0" indent="0">
              <a:buNone/>
            </a:pPr>
            <a:endParaRPr lang="en-VN" dirty="0"/>
          </a:p>
          <a:p>
            <a:endParaRPr lang="en-VN" dirty="0"/>
          </a:p>
        </p:txBody>
      </p:sp>
      <p:pic>
        <p:nvPicPr>
          <p:cNvPr id="5122" name="Picture 2" descr="AI in Medicine Gets Closer to Making Regular Rounds">
            <a:extLst>
              <a:ext uri="{FF2B5EF4-FFF2-40B4-BE49-F238E27FC236}">
                <a16:creationId xmlns:a16="http://schemas.microsoft.com/office/drawing/2014/main" id="{6CA4EB6B-E5E1-0940-8E2E-BCB61B5FF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804" y="4236335"/>
            <a:ext cx="3650392" cy="23728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E93454B-75D7-DA40-AC81-B46A5698F27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050805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707D-E75E-684A-BDD1-9C0F451B4FEF}"/>
              </a:ext>
            </a:extLst>
          </p:cNvPr>
          <p:cNvSpPr>
            <a:spLocks noGrp="1"/>
          </p:cNvSpPr>
          <p:nvPr>
            <p:ph type="title"/>
          </p:nvPr>
        </p:nvSpPr>
        <p:spPr/>
        <p:txBody>
          <a:bodyPr/>
          <a:lstStyle/>
          <a:p>
            <a:r>
              <a:rPr lang="en-VN" dirty="0"/>
              <a:t>APPLICATION OF A.I.</a:t>
            </a:r>
          </a:p>
        </p:txBody>
      </p:sp>
      <p:sp>
        <p:nvSpPr>
          <p:cNvPr id="3" name="Content Placeholder 2">
            <a:extLst>
              <a:ext uri="{FF2B5EF4-FFF2-40B4-BE49-F238E27FC236}">
                <a16:creationId xmlns:a16="http://schemas.microsoft.com/office/drawing/2014/main" id="{F93B53BC-49D5-DC44-8466-91CB1A6C9984}"/>
              </a:ext>
            </a:extLst>
          </p:cNvPr>
          <p:cNvSpPr>
            <a:spLocks noGrp="1"/>
          </p:cNvSpPr>
          <p:nvPr>
            <p:ph idx="1"/>
          </p:nvPr>
        </p:nvSpPr>
        <p:spPr>
          <a:xfrm>
            <a:off x="818712" y="2214101"/>
            <a:ext cx="10554574" cy="818466"/>
          </a:xfrm>
        </p:spPr>
        <p:txBody>
          <a:bodyPr>
            <a:normAutofit/>
          </a:bodyPr>
          <a:lstStyle/>
          <a:p>
            <a:r>
              <a:rPr lang="en-VN" sz="2000" dirty="0"/>
              <a:t>In music: Composition, performance, music theory, sound processing.</a:t>
            </a:r>
          </a:p>
        </p:txBody>
      </p:sp>
      <p:pic>
        <p:nvPicPr>
          <p:cNvPr id="6146" name="Picture 2" descr="War Against The Machines: How AI Is Changing The Way We Make Music |  Telekom Electronic Beats">
            <a:extLst>
              <a:ext uri="{FF2B5EF4-FFF2-40B4-BE49-F238E27FC236}">
                <a16:creationId xmlns:a16="http://schemas.microsoft.com/office/drawing/2014/main" id="{9B390E01-3369-A64A-B180-855E92C86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975" y="3429000"/>
            <a:ext cx="4771478" cy="27258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4BA6EE5-5812-1C46-866B-1D41074AF1F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18769060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707D-E75E-684A-BDD1-9C0F451B4FEF}"/>
              </a:ext>
            </a:extLst>
          </p:cNvPr>
          <p:cNvSpPr>
            <a:spLocks noGrp="1"/>
          </p:cNvSpPr>
          <p:nvPr>
            <p:ph type="title"/>
          </p:nvPr>
        </p:nvSpPr>
        <p:spPr/>
        <p:txBody>
          <a:bodyPr/>
          <a:lstStyle/>
          <a:p>
            <a:r>
              <a:rPr lang="en-VN" dirty="0"/>
              <a:t>APPLICATION OF A.I.</a:t>
            </a:r>
          </a:p>
        </p:txBody>
      </p:sp>
      <p:sp>
        <p:nvSpPr>
          <p:cNvPr id="3" name="Content Placeholder 2">
            <a:extLst>
              <a:ext uri="{FF2B5EF4-FFF2-40B4-BE49-F238E27FC236}">
                <a16:creationId xmlns:a16="http://schemas.microsoft.com/office/drawing/2014/main" id="{F93B53BC-49D5-DC44-8466-91CB1A6C9984}"/>
              </a:ext>
            </a:extLst>
          </p:cNvPr>
          <p:cNvSpPr>
            <a:spLocks noGrp="1"/>
          </p:cNvSpPr>
          <p:nvPr>
            <p:ph idx="1"/>
          </p:nvPr>
        </p:nvSpPr>
        <p:spPr>
          <a:xfrm>
            <a:off x="818712" y="2214101"/>
            <a:ext cx="10554574" cy="818466"/>
          </a:xfrm>
        </p:spPr>
        <p:txBody>
          <a:bodyPr/>
          <a:lstStyle/>
          <a:p>
            <a:r>
              <a:rPr lang="en-VN" dirty="0"/>
              <a:t>In gaming: AlphaGo of Google won the </a:t>
            </a:r>
            <a:r>
              <a:rPr lang="en-US" b="1" dirty="0"/>
              <a:t>Google DeepMind Challenge Match</a:t>
            </a:r>
            <a:r>
              <a:rPr lang="en-VN" dirty="0"/>
              <a:t>.</a:t>
            </a:r>
          </a:p>
        </p:txBody>
      </p:sp>
      <p:pic>
        <p:nvPicPr>
          <p:cNvPr id="8194" name="Picture 2" descr="How Artificial Intelligence and Machine Learning can turbocharge a Game  Developer's career | Packt Hub">
            <a:extLst>
              <a:ext uri="{FF2B5EF4-FFF2-40B4-BE49-F238E27FC236}">
                <a16:creationId xmlns:a16="http://schemas.microsoft.com/office/drawing/2014/main" id="{22915C7C-C565-BD4F-B393-7CD261917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33" y="3429000"/>
            <a:ext cx="4117211" cy="27448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Artificial intelligence: Google's AlphaGo beats Go master Lee Se-dol - BBC  News">
            <a:extLst>
              <a:ext uri="{FF2B5EF4-FFF2-40B4-BE49-F238E27FC236}">
                <a16:creationId xmlns:a16="http://schemas.microsoft.com/office/drawing/2014/main" id="{E76FA403-42BE-094A-8825-A79C49AB8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4879656" cy="27448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6D9FC9D-53D6-C94E-8D81-1238A36C3C6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2918344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90127-6B7C-A040-9A35-6F55CA70BF6F}"/>
              </a:ext>
            </a:extLst>
          </p:cNvPr>
          <p:cNvSpPr txBox="1">
            <a:spLocks/>
          </p:cNvSpPr>
          <p:nvPr/>
        </p:nvSpPr>
        <p:spPr>
          <a:xfrm>
            <a:off x="840979" y="579190"/>
            <a:ext cx="10510041" cy="1093754"/>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VN" sz="6600" dirty="0">
                <a:gradFill>
                  <a:gsLst>
                    <a:gs pos="0">
                      <a:srgbClr val="00B0F0"/>
                    </a:gs>
                    <a:gs pos="100000">
                      <a:srgbClr val="0070C0"/>
                    </a:gs>
                  </a:gsLst>
                  <a:lin ang="5400000" scaled="1"/>
                </a:gradFill>
              </a:rPr>
              <a:t>BODY PARTS DETECTION</a:t>
            </a:r>
          </a:p>
        </p:txBody>
      </p:sp>
      <p:sp>
        <p:nvSpPr>
          <p:cNvPr id="3" name="Slide Number Placeholder 2">
            <a:extLst>
              <a:ext uri="{FF2B5EF4-FFF2-40B4-BE49-F238E27FC236}">
                <a16:creationId xmlns:a16="http://schemas.microsoft.com/office/drawing/2014/main" id="{4F0E9EB9-9EAD-8B40-9788-001932557CD4}"/>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2050" name="Picture 2">
            <a:extLst>
              <a:ext uri="{FF2B5EF4-FFF2-40B4-BE49-F238E27FC236}">
                <a16:creationId xmlns:a16="http://schemas.microsoft.com/office/drawing/2014/main" id="{59EBE188-78EC-9546-A8AE-75C79132A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157" y="1889539"/>
            <a:ext cx="7033683" cy="451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81829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92</TotalTime>
  <Words>417</Words>
  <Application>Microsoft Macintosh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Century Gothic</vt:lpstr>
      <vt:lpstr>Wingdings 2</vt:lpstr>
      <vt:lpstr>Quotable</vt:lpstr>
      <vt:lpstr>ARTIFICIAL INTELLIGENCE</vt:lpstr>
      <vt:lpstr>INTRODUCTION</vt:lpstr>
      <vt:lpstr>PowerPoint Presentation</vt:lpstr>
      <vt:lpstr>PowerPoint Presentation</vt:lpstr>
      <vt:lpstr>ADVANTAGES AND DISADVANTAGES</vt:lpstr>
      <vt:lpstr>APPLICATION OF A.I.</vt:lpstr>
      <vt:lpstr>APPLICATION OF A.I.</vt:lpstr>
      <vt:lpstr>APPLICATION OF A.I.</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Jay Tran</dc:creator>
  <cp:lastModifiedBy>Jay Tran</cp:lastModifiedBy>
  <cp:revision>25</cp:revision>
  <dcterms:created xsi:type="dcterms:W3CDTF">2021-01-27T06:07:52Z</dcterms:created>
  <dcterms:modified xsi:type="dcterms:W3CDTF">2021-01-29T17:36:15Z</dcterms:modified>
</cp:coreProperties>
</file>